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Times New Roman Bold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698480"/>
          </a:xfrm>
          <a:custGeom>
            <a:avLst/>
            <a:gdLst/>
            <a:ahLst/>
            <a:cxnLst/>
            <a:rect l="l" t="t" r="r" b="b"/>
            <a:pathLst>
              <a:path w="18288000" h="10698480">
                <a:moveTo>
                  <a:pt x="0" y="0"/>
                </a:moveTo>
                <a:lnTo>
                  <a:pt x="18288000" y="0"/>
                </a:lnTo>
                <a:lnTo>
                  <a:pt x="18288000" y="10698480"/>
                </a:lnTo>
                <a:lnTo>
                  <a:pt x="0" y="10698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14610" y="77998"/>
            <a:ext cx="1394535" cy="2158948"/>
          </a:xfrm>
          <a:custGeom>
            <a:avLst/>
            <a:gdLst/>
            <a:ahLst/>
            <a:cxnLst/>
            <a:rect l="l" t="t" r="r" b="b"/>
            <a:pathLst>
              <a:path w="1394535" h="2158948">
                <a:moveTo>
                  <a:pt x="0" y="0"/>
                </a:moveTo>
                <a:lnTo>
                  <a:pt x="1394536" y="0"/>
                </a:lnTo>
                <a:lnTo>
                  <a:pt x="1394536" y="2158947"/>
                </a:lnTo>
                <a:lnTo>
                  <a:pt x="0" y="2158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9169920"/>
            <a:ext cx="2280630" cy="953601"/>
            <a:chOff x="0" y="0"/>
            <a:chExt cx="600660" cy="2511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0660" cy="251154"/>
            </a:xfrm>
            <a:custGeom>
              <a:avLst/>
              <a:gdLst/>
              <a:ahLst/>
              <a:cxnLst/>
              <a:rect l="l" t="t" r="r" b="b"/>
              <a:pathLst>
                <a:path w="600660" h="251154">
                  <a:moveTo>
                    <a:pt x="0" y="0"/>
                  </a:moveTo>
                  <a:lnTo>
                    <a:pt x="600660" y="0"/>
                  </a:lnTo>
                  <a:lnTo>
                    <a:pt x="600660" y="251154"/>
                  </a:lnTo>
                  <a:lnTo>
                    <a:pt x="0" y="251154"/>
                  </a:lnTo>
                  <a:close/>
                </a:path>
              </a:pathLst>
            </a:custGeom>
            <a:solidFill>
              <a:srgbClr val="3B6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00660" cy="289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556028" y="9269769"/>
            <a:ext cx="1225975" cy="753904"/>
          </a:xfrm>
          <a:custGeom>
            <a:avLst/>
            <a:gdLst/>
            <a:ahLst/>
            <a:cxnLst/>
            <a:rect l="l" t="t" r="r" b="b"/>
            <a:pathLst>
              <a:path w="1225975" h="753904">
                <a:moveTo>
                  <a:pt x="0" y="0"/>
                </a:moveTo>
                <a:lnTo>
                  <a:pt x="1225975" y="0"/>
                </a:lnTo>
                <a:lnTo>
                  <a:pt x="1225975" y="753904"/>
                </a:lnTo>
                <a:lnTo>
                  <a:pt x="0" y="753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794239" y="9169920"/>
            <a:ext cx="13259523" cy="953601"/>
            <a:chOff x="0" y="0"/>
            <a:chExt cx="3492220" cy="2511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92220" cy="251154"/>
            </a:xfrm>
            <a:custGeom>
              <a:avLst/>
              <a:gdLst/>
              <a:ahLst/>
              <a:cxnLst/>
              <a:rect l="l" t="t" r="r" b="b"/>
              <a:pathLst>
                <a:path w="3492220" h="251154">
                  <a:moveTo>
                    <a:pt x="0" y="0"/>
                  </a:moveTo>
                  <a:lnTo>
                    <a:pt x="3492220" y="0"/>
                  </a:lnTo>
                  <a:lnTo>
                    <a:pt x="3492220" y="251154"/>
                  </a:lnTo>
                  <a:lnTo>
                    <a:pt x="0" y="251154"/>
                  </a:lnTo>
                  <a:close/>
                </a:path>
              </a:pathLst>
            </a:custGeom>
            <a:solidFill>
              <a:srgbClr val="2050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492220" cy="289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9146" y="3428429"/>
            <a:ext cx="14491377" cy="5021871"/>
            <a:chOff x="0" y="0"/>
            <a:chExt cx="3373293" cy="10084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73293" cy="1008477"/>
            </a:xfrm>
            <a:custGeom>
              <a:avLst/>
              <a:gdLst/>
              <a:ahLst/>
              <a:cxnLst/>
              <a:rect l="l" t="t" r="r" b="b"/>
              <a:pathLst>
                <a:path w="3373293" h="1008477">
                  <a:moveTo>
                    <a:pt x="0" y="0"/>
                  </a:moveTo>
                  <a:lnTo>
                    <a:pt x="3373293" y="0"/>
                  </a:lnTo>
                  <a:lnTo>
                    <a:pt x="3373293" y="1008477"/>
                  </a:lnTo>
                  <a:lnTo>
                    <a:pt x="0" y="1008477"/>
                  </a:lnTo>
                  <a:close/>
                </a:path>
              </a:pathLst>
            </a:custGeom>
            <a:solidFill>
              <a:srgbClr val="004179">
                <a:alpha val="5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3373293" cy="1084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10793" y="4026368"/>
            <a:ext cx="13889730" cy="4256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2"/>
              </a:lnSpc>
            </a:pPr>
            <a:r>
              <a:rPr lang="en-US" sz="3800" b="1" spc="190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Title: Predictive Model for Carbon Emission Detector          </a:t>
            </a:r>
          </a:p>
          <a:p>
            <a:pPr algn="l">
              <a:lnSpc>
                <a:spcPts val="6752"/>
              </a:lnSpc>
            </a:pPr>
            <a:r>
              <a:rPr lang="en-US" sz="3800" b="1" spc="190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Names: Dhruv Gupta, Sarthak, Manas Verma</a:t>
            </a:r>
          </a:p>
          <a:p>
            <a:pPr algn="l">
              <a:lnSpc>
                <a:spcPts val="6752"/>
              </a:lnSpc>
            </a:pPr>
            <a:r>
              <a:rPr lang="en-US" sz="3800" b="1" spc="190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Roll Numbers: 2022a6r016 2022a6r044 2022a6r052</a:t>
            </a:r>
          </a:p>
          <a:p>
            <a:pPr algn="l">
              <a:lnSpc>
                <a:spcPts val="6752"/>
              </a:lnSpc>
            </a:pPr>
            <a:r>
              <a:rPr lang="en-US" sz="3800" b="1" spc="190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Branch: CSE AI-ML</a:t>
            </a:r>
          </a:p>
          <a:p>
            <a:pPr algn="l">
              <a:lnSpc>
                <a:spcPts val="6752"/>
              </a:lnSpc>
            </a:pPr>
            <a:endParaRPr lang="en-US" sz="3800" b="1" spc="190" dirty="0">
              <a:solidFill>
                <a:srgbClr val="FFFFFF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017376" y="9236695"/>
            <a:ext cx="12283147" cy="70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61"/>
              </a:lnSpc>
            </a:pPr>
            <a:r>
              <a:rPr lang="en-US" sz="4139" b="1" spc="335" dirty="0">
                <a:solidFill>
                  <a:srgbClr val="FFFFFF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Model Institute of Engineering &amp; Technology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65812" y="3092061"/>
            <a:ext cx="7058738" cy="4806240"/>
            <a:chOff x="0" y="0"/>
            <a:chExt cx="930444" cy="6335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0444" cy="633532"/>
            </a:xfrm>
            <a:custGeom>
              <a:avLst/>
              <a:gdLst/>
              <a:ahLst/>
              <a:cxnLst/>
              <a:rect l="l" t="t" r="r" b="b"/>
              <a:pathLst>
                <a:path w="930444" h="633532">
                  <a:moveTo>
                    <a:pt x="25226" y="0"/>
                  </a:moveTo>
                  <a:lnTo>
                    <a:pt x="905218" y="0"/>
                  </a:lnTo>
                  <a:cubicBezTo>
                    <a:pt x="919150" y="0"/>
                    <a:pt x="930444" y="11294"/>
                    <a:pt x="930444" y="25226"/>
                  </a:cubicBezTo>
                  <a:lnTo>
                    <a:pt x="930444" y="608306"/>
                  </a:lnTo>
                  <a:cubicBezTo>
                    <a:pt x="930444" y="622238"/>
                    <a:pt x="919150" y="633532"/>
                    <a:pt x="905218" y="633532"/>
                  </a:cubicBezTo>
                  <a:lnTo>
                    <a:pt x="25226" y="633532"/>
                  </a:lnTo>
                  <a:cubicBezTo>
                    <a:pt x="18536" y="633532"/>
                    <a:pt x="12119" y="630875"/>
                    <a:pt x="7389" y="626144"/>
                  </a:cubicBezTo>
                  <a:cubicBezTo>
                    <a:pt x="2658" y="621413"/>
                    <a:pt x="0" y="614997"/>
                    <a:pt x="0" y="608306"/>
                  </a:cubicBezTo>
                  <a:lnTo>
                    <a:pt x="0" y="25226"/>
                  </a:lnTo>
                  <a:cubicBezTo>
                    <a:pt x="0" y="11294"/>
                    <a:pt x="11294" y="0"/>
                    <a:pt x="25226" y="0"/>
                  </a:cubicBezTo>
                  <a:close/>
                </a:path>
              </a:pathLst>
            </a:custGeom>
            <a:blipFill>
              <a:blip r:embed="rId2"/>
              <a:stretch>
                <a:fillRect l="-1108" r="-59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01848" y="2949186"/>
            <a:ext cx="7454552" cy="518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time we start the engine, CO₂ goes up into the atmosphere. And with more vehicles hitting the road every year, it’s becoming a serious issue.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115"/>
              </a:lnSpc>
            </a:pP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challenge?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don’t have smart tools that can predict emissions for any vehicle in real time. Most of the existing methods are outdated, manual, or just too generic to be useful.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96000" y="234830"/>
            <a:ext cx="5648563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 "/>
                <a:ea typeface="Times New Roman Bold"/>
                <a:cs typeface="Times New Roman Bold"/>
                <a:sym typeface="Times New Roman Bold"/>
              </a:rPr>
              <a:t>Problem</a:t>
            </a: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35914" y="3081741"/>
            <a:ext cx="14241963" cy="570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Objectives: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CO₂ emissions based on vehicle specifications.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the effectiveness of three ML models:</a:t>
            </a:r>
          </a:p>
          <a:p>
            <a:pPr marL="1200813" lvl="2" indent="-400271" algn="just">
              <a:lnSpc>
                <a:spcPts val="4115"/>
              </a:lnSpc>
              <a:buFont typeface="Arial"/>
              <a:buChar char="⚬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Regression</a:t>
            </a:r>
          </a:p>
          <a:p>
            <a:pPr marL="1200813" lvl="2" indent="-400271" algn="just">
              <a:lnSpc>
                <a:spcPts val="4115"/>
              </a:lnSpc>
              <a:buFont typeface="Arial"/>
              <a:buChar char="⚬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</a:p>
          <a:p>
            <a:pPr marL="1200813" lvl="2" indent="-400271" algn="just">
              <a:lnSpc>
                <a:spcPts val="4115"/>
              </a:lnSpc>
              <a:buFont typeface="Arial"/>
              <a:buChar char="⚬"/>
            </a:pPr>
            <a:r>
              <a:rPr lang="en-US" sz="278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 a user-friendly web app using </a:t>
            </a:r>
            <a:r>
              <a:rPr lang="en-US" sz="278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Approach: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preprocessing, model training, and evaluation using standard regression metrics.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dashboard for real-time prediction and analysis.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95800" y="234830"/>
            <a:ext cx="8741688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</a:t>
            </a: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Objectives</a:t>
            </a: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&amp; Approach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436771" y="286144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66611" y="2855826"/>
            <a:ext cx="7513226" cy="570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built a machine learning model that predicts a vehicle’s CO₂ emissions (g/km) based on its specifications — like engine size, fuel type, cylinders, and fuel consumption. And showcases it in a user friendly format using </a:t>
            </a:r>
            <a:r>
              <a:rPr lang="en-US" sz="278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web interfaces.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goal is to make CO₂ impact estimation easy, accessible, and actionable — for everyone from car makers to policymakers.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20000" y="234830"/>
            <a:ext cx="2736830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64115" y="2801416"/>
            <a:ext cx="13359769" cy="468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115"/>
              </a:lnSpc>
            </a:pP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 Used: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Engine Size (L) 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Cylinders 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Fuel Type 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</a:t>
            </a: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Fuel Consumption </a:t>
            </a:r>
          </a:p>
          <a:p>
            <a:pPr algn="just">
              <a:lnSpc>
                <a:spcPts val="4115"/>
              </a:lnSpc>
            </a:pPr>
            <a:endParaRPr lang="en-US" sz="278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115"/>
              </a:lnSpc>
            </a:pPr>
            <a:r>
              <a:rPr lang="en-US" sz="278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Target Variable:</a:t>
            </a:r>
          </a:p>
          <a:p>
            <a:pPr algn="just">
              <a:lnSpc>
                <a:spcPts val="4115"/>
              </a:lnSpc>
            </a:pPr>
            <a:r>
              <a:rPr lang="en-US" sz="278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CO₂ Emissions (g/km)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29200" y="234830"/>
            <a:ext cx="8065055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Evaluation and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F3E142-3851-E866-6C26-BBB815AA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080" y="3219820"/>
            <a:ext cx="8869358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63869" y="2760907"/>
            <a:ext cx="7432531" cy="570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5"/>
              </a:lnSpc>
            </a:pPr>
            <a:r>
              <a:rPr lang="en-US" sz="278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 Features: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vehicle datasets.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a prediction model.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real-time emission predictions.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results and trends.</a:t>
            </a:r>
          </a:p>
          <a:p>
            <a:pPr algn="just">
              <a:lnSpc>
                <a:spcPts val="4115"/>
              </a:lnSpc>
            </a:pPr>
            <a:r>
              <a:rPr lang="en-US" sz="278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Potential Applications: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Government: Regulatory planning</a:t>
            </a:r>
          </a:p>
          <a:p>
            <a:pPr marL="600407" lvl="1" indent="-300203" algn="just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Industry: Eco-friendly vehicle design</a:t>
            </a:r>
          </a:p>
          <a:p>
            <a:pPr marL="600407" lvl="1" indent="-300203" algn="l">
              <a:lnSpc>
                <a:spcPts val="4115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Consumers: Understand vehicle environmental impact</a:t>
            </a:r>
          </a:p>
          <a:p>
            <a:pPr algn="l">
              <a:lnSpc>
                <a:spcPts val="4115"/>
              </a:lnSpc>
            </a:pPr>
            <a:endParaRPr lang="en-US" sz="278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57600" y="234830"/>
            <a:ext cx="10944761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Streamlit</a:t>
            </a: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Web App &amp; </a:t>
            </a: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Real-World</a:t>
            </a: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Impact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96534" y="2903782"/>
            <a:ext cx="8526612" cy="5161538"/>
            <a:chOff x="0" y="0"/>
            <a:chExt cx="1046565" cy="633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46565" cy="633532"/>
            </a:xfrm>
            <a:custGeom>
              <a:avLst/>
              <a:gdLst/>
              <a:ahLst/>
              <a:cxnLst/>
              <a:rect l="l" t="t" r="r" b="b"/>
              <a:pathLst>
                <a:path w="1046565" h="633532">
                  <a:moveTo>
                    <a:pt x="20883" y="0"/>
                  </a:moveTo>
                  <a:lnTo>
                    <a:pt x="1025682" y="0"/>
                  </a:lnTo>
                  <a:cubicBezTo>
                    <a:pt x="1037215" y="0"/>
                    <a:pt x="1046565" y="9350"/>
                    <a:pt x="1046565" y="20883"/>
                  </a:cubicBezTo>
                  <a:lnTo>
                    <a:pt x="1046565" y="612649"/>
                  </a:lnTo>
                  <a:cubicBezTo>
                    <a:pt x="1046565" y="618188"/>
                    <a:pt x="1044365" y="623499"/>
                    <a:pt x="1040448" y="627416"/>
                  </a:cubicBezTo>
                  <a:cubicBezTo>
                    <a:pt x="1036532" y="631332"/>
                    <a:pt x="1031220" y="633532"/>
                    <a:pt x="1025682" y="633532"/>
                  </a:cubicBezTo>
                  <a:lnTo>
                    <a:pt x="20883" y="633532"/>
                  </a:lnTo>
                  <a:cubicBezTo>
                    <a:pt x="15345" y="633532"/>
                    <a:pt x="10033" y="631332"/>
                    <a:pt x="6117" y="627416"/>
                  </a:cubicBezTo>
                  <a:cubicBezTo>
                    <a:pt x="2200" y="623499"/>
                    <a:pt x="0" y="618188"/>
                    <a:pt x="0" y="612649"/>
                  </a:cubicBezTo>
                  <a:lnTo>
                    <a:pt x="0" y="20883"/>
                  </a:lnTo>
                  <a:cubicBezTo>
                    <a:pt x="0" y="15345"/>
                    <a:pt x="2200" y="10033"/>
                    <a:pt x="6117" y="6117"/>
                  </a:cubicBezTo>
                  <a:cubicBezTo>
                    <a:pt x="10033" y="2200"/>
                    <a:pt x="15345" y="0"/>
                    <a:pt x="20883" y="0"/>
                  </a:cubicBezTo>
                  <a:close/>
                </a:path>
              </a:pathLst>
            </a:custGeom>
            <a:blipFill>
              <a:blip r:embed="rId2"/>
              <a:stretch>
                <a:fillRect l="-3443" r="-41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3535"/>
            <a:ext cx="2035914" cy="274835"/>
            <a:chOff x="0" y="0"/>
            <a:chExt cx="536208" cy="72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6208" cy="72385"/>
            </a:xfrm>
            <a:custGeom>
              <a:avLst/>
              <a:gdLst/>
              <a:ahLst/>
              <a:cxnLst/>
              <a:rect l="l" t="t" r="r" b="b"/>
              <a:pathLst>
                <a:path w="536208" h="72385">
                  <a:moveTo>
                    <a:pt x="0" y="0"/>
                  </a:moveTo>
                  <a:lnTo>
                    <a:pt x="536208" y="0"/>
                  </a:lnTo>
                  <a:lnTo>
                    <a:pt x="536208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B6F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6208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9759" y="1303535"/>
            <a:ext cx="16068241" cy="274835"/>
            <a:chOff x="0" y="0"/>
            <a:chExt cx="4231965" cy="72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1965" cy="72385"/>
            </a:xfrm>
            <a:custGeom>
              <a:avLst/>
              <a:gdLst/>
              <a:ahLst/>
              <a:cxnLst/>
              <a:rect l="l" t="t" r="r" b="b"/>
              <a:pathLst>
                <a:path w="4231965" h="72385">
                  <a:moveTo>
                    <a:pt x="0" y="0"/>
                  </a:moveTo>
                  <a:lnTo>
                    <a:pt x="4231965" y="0"/>
                  </a:lnTo>
                  <a:lnTo>
                    <a:pt x="423196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2050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31965" cy="148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19759" y="2999943"/>
            <a:ext cx="15259012" cy="491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3"/>
              </a:lnSpc>
            </a:pPr>
            <a:r>
              <a:rPr lang="en-US" sz="293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Automotive Industry</a:t>
            </a:r>
          </a:p>
          <a:p>
            <a:pPr algn="just">
              <a:lnSpc>
                <a:spcPts val="4343"/>
              </a:lnSpc>
            </a:pPr>
            <a:r>
              <a:rPr lang="en-US" sz="293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Design and evaluate low-emission vehicles</a:t>
            </a:r>
          </a:p>
          <a:p>
            <a:pPr algn="just">
              <a:lnSpc>
                <a:spcPts val="4343"/>
              </a:lnSpc>
            </a:pPr>
            <a:r>
              <a:rPr lang="en-US" sz="293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Policy Making</a:t>
            </a:r>
          </a:p>
          <a:p>
            <a:pPr algn="just">
              <a:lnSpc>
                <a:spcPts val="4343"/>
              </a:lnSpc>
            </a:pPr>
            <a:r>
              <a:rPr lang="en-US" sz="293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Support development of environmental regulations</a:t>
            </a:r>
          </a:p>
          <a:p>
            <a:pPr algn="just">
              <a:lnSpc>
                <a:spcPts val="4343"/>
              </a:lnSpc>
            </a:pPr>
            <a:r>
              <a:rPr lang="en-US" sz="293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and Academia</a:t>
            </a:r>
          </a:p>
          <a:p>
            <a:pPr algn="just">
              <a:lnSpc>
                <a:spcPts val="4343"/>
              </a:lnSpc>
            </a:pPr>
            <a:r>
              <a:rPr lang="en-US" sz="293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Analyze emission trends and vehicle impact</a:t>
            </a:r>
          </a:p>
          <a:p>
            <a:pPr algn="just">
              <a:lnSpc>
                <a:spcPts val="4343"/>
              </a:lnSpc>
            </a:pPr>
            <a:r>
              <a:rPr lang="en-US" sz="293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Consumers</a:t>
            </a:r>
          </a:p>
          <a:p>
            <a:pPr algn="just">
              <a:lnSpc>
                <a:spcPts val="4343"/>
              </a:lnSpc>
            </a:pPr>
            <a:r>
              <a:rPr lang="en-US" sz="293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</a:t>
            </a:r>
            <a:r>
              <a:rPr lang="en-US" sz="293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environmental footprint before purchasing</a:t>
            </a:r>
          </a:p>
          <a:p>
            <a:pPr algn="just">
              <a:lnSpc>
                <a:spcPts val="4343"/>
              </a:lnSpc>
            </a:pPr>
            <a:endParaRPr lang="en-US" sz="2934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940646" y="3133293"/>
            <a:ext cx="4470400" cy="4114800"/>
          </a:xfrm>
          <a:custGeom>
            <a:avLst/>
            <a:gdLst/>
            <a:ahLst/>
            <a:cxnLst/>
            <a:rect l="l" t="t" r="r" b="b"/>
            <a:pathLst>
              <a:path w="4470400" h="4114800">
                <a:moveTo>
                  <a:pt x="0" y="0"/>
                </a:moveTo>
                <a:lnTo>
                  <a:pt x="4470400" y="0"/>
                </a:lnTo>
                <a:lnTo>
                  <a:pt x="4470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086601" y="234830"/>
            <a:ext cx="3791128" cy="164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Applications</a:t>
            </a:r>
          </a:p>
          <a:p>
            <a:pPr algn="ctr">
              <a:lnSpc>
                <a:spcPts val="6719"/>
              </a:lnSpc>
            </a:pPr>
            <a:endParaRPr lang="en-US" sz="48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133216"/>
            <a:ext cx="13538379" cy="10153784"/>
          </a:xfrm>
          <a:custGeom>
            <a:avLst/>
            <a:gdLst/>
            <a:ahLst/>
            <a:cxnLst/>
            <a:rect l="l" t="t" r="r" b="b"/>
            <a:pathLst>
              <a:path w="13538379" h="10153784">
                <a:moveTo>
                  <a:pt x="0" y="0"/>
                </a:moveTo>
                <a:lnTo>
                  <a:pt x="13538379" y="0"/>
                </a:lnTo>
                <a:lnTo>
                  <a:pt x="13538379" y="10153784"/>
                </a:lnTo>
                <a:lnTo>
                  <a:pt x="0" y="1015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358</Words>
  <Application>Microsoft Office PowerPoint</Application>
  <PresentationFormat>Custom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Times New Roman</vt:lpstr>
      <vt:lpstr>Times New Roman </vt:lpstr>
      <vt:lpstr>Times New Roman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Internship-PPT-Mns</dc:title>
  <dc:creator>hp</dc:creator>
  <cp:lastModifiedBy>Sarthak Rana</cp:lastModifiedBy>
  <cp:revision>8</cp:revision>
  <dcterms:created xsi:type="dcterms:W3CDTF">2006-08-16T00:00:00Z</dcterms:created>
  <dcterms:modified xsi:type="dcterms:W3CDTF">2025-08-08T06:34:31Z</dcterms:modified>
  <dc:identifier>DAGc8GzKi7Q</dc:identifier>
</cp:coreProperties>
</file>